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50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59" r:id="rId9"/>
    <p:sldId id="260" r:id="rId10"/>
    <p:sldId id="261" r:id="rId11"/>
    <p:sldId id="262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1" r:id="rId46"/>
    <p:sldId id="300" r:id="rId47"/>
    <p:sldId id="302" r:id="rId48"/>
    <p:sldId id="303" r:id="rId49"/>
  </p:sldIdLst>
  <p:sldSz cx="9144000" cy="5143500" type="screen16x9"/>
  <p:notesSz cx="6858000" cy="9144000"/>
  <p:embeddedFontLst>
    <p:embeddedFont>
      <p:font typeface="Lato" panose="020F0502020204030203" pitchFamily="34" charset="0"/>
      <p:regular r:id="rId51"/>
      <p:bold r:id="rId52"/>
      <p:italic r:id="rId53"/>
      <p:boldItalic r:id="rId54"/>
    </p:embeddedFont>
    <p:embeddedFont>
      <p:font typeface="Old Standard TT" panose="020B0604020202020204" charset="0"/>
      <p:regular r:id="rId55"/>
      <p:bold r:id="rId56"/>
      <p:italic r:id="rId57"/>
    </p:embeddedFont>
    <p:embeddedFont>
      <p:font typeface="Raleway" pitchFamily="2" charset="0"/>
      <p:regular r:id="rId58"/>
      <p:bold r:id="rId59"/>
      <p:italic r:id="rId60"/>
      <p:boldItalic r:id="rId61"/>
    </p:embeddedFont>
    <p:embeddedFont>
      <p:font typeface="Trebuchet MS" panose="020B0603020202020204" pitchFamily="34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4" d="100"/>
          <a:sy n="44" d="100"/>
        </p:scale>
        <p:origin x="960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3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NA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Spacer_DNA" TargetMode="External"/><Relationship Id="rId5" Type="http://schemas.openxmlformats.org/officeDocument/2006/relationships/hyperlink" Target="https://en.wikipedia.org/wiki/Transcription_(genetics)" TargetMode="External"/><Relationship Id="rId4" Type="http://schemas.openxmlformats.org/officeDocument/2006/relationships/hyperlink" Target="https://en.wikipedia.org/wiki/Ribosomal_RNA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eritability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DNA_sequence" TargetMode="External"/><Relationship Id="rId4" Type="http://schemas.openxmlformats.org/officeDocument/2006/relationships/hyperlink" Target="https://en.wikipedia.org/wiki/Phenotype" TargetMode="Externa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babilistic_latent_semantic_analysis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Non-negative_matrix_factorization" TargetMode="Externa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6f9035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6f9035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Dr, Rabiee, </a:t>
            </a:r>
            <a:r>
              <a:rPr lang="en-US" dirty="0" err="1"/>
              <a:t>Rohban</a:t>
            </a:r>
            <a:r>
              <a:rPr lang="en-US" dirty="0"/>
              <a:t>, </a:t>
            </a:r>
            <a:r>
              <a:rPr lang="en-US" dirty="0" err="1"/>
              <a:t>Sharifitabar</a:t>
            </a:r>
            <a:r>
              <a:rPr lang="en-US" dirty="0"/>
              <a:t>, </a:t>
            </a:r>
            <a:r>
              <a:rPr lang="en-US" dirty="0" err="1"/>
              <a:t>Ghereh</a:t>
            </a:r>
            <a:r>
              <a:rPr lang="en-US" dirty="0"/>
              <a:t>, Hamed </a:t>
            </a:r>
            <a:r>
              <a:rPr lang="en-US" dirty="0" err="1"/>
              <a:t>Dashti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Ask me question cause it seems obvious to me, I forget shit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1a4c74b6f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1a4c74b6f5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1a4c74b6f5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1a4c74b6f5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a4c74b6f5_0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1a4c74b6f5_0_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do a recap and state where ml comes in!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On-target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But also another problem arise which we are not yet </a:t>
            </a:r>
            <a:r>
              <a:rPr lang="en-US" dirty="0" err="1"/>
              <a:t>conserned</a:t>
            </a:r>
            <a:r>
              <a:rPr lang="en-US" dirty="0"/>
              <a:t> with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c6f9035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c6f9035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Bio scientist want a ranking of best </a:t>
            </a:r>
            <a:r>
              <a:rPr lang="en-US" dirty="0" err="1"/>
              <a:t>sgrnas</a:t>
            </a:r>
            <a:r>
              <a:rPr lang="en-US" dirty="0"/>
              <a:t> for editing a part,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</a:t>
            </a:r>
            <a:r>
              <a:rPr lang="en-US" dirty="0" err="1"/>
              <a:t>sgrnas</a:t>
            </a:r>
            <a:r>
              <a:rPr lang="en-US" dirty="0"/>
              <a:t> they have?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Rank them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offtarget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1a4c74b6f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1a4c74b6f5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Update a couple of times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a4c74b6f5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g11a4c74b6f5_0_1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ranked by: (i) the number of off-targets, (ii) whether the off-targets contain mismatches or are perfect hits, and (iii) where the target site lies within the architecture of the gene (many users wish to create a frameshift/null mutation and therefore will prefer a mutation at the 5′ end of the gene). Additionally, for CRISPR/Cas9 mode the results are ranked by (iv) GC-content. Recent reports suggest that sgR- NAs are most effective with a GC-content between 45 and 80%, and (v) a guanine at position 20 in the target site, which is associated with improved activity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CHOPCHOP determines potential off-target sites for all sgRNAs using Bowtie (26) and automatically generates primers for target sites using Primer3</a:t>
            </a:r>
            <a:endParaRPr/>
          </a:p>
        </p:txBody>
      </p:sp>
      <p:sp>
        <p:nvSpPr>
          <p:cNvPr id="194" name="Google Shape;194;g11a4c74b6f5_0_1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1a4c74b6f5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1a4c74b6f5_0_2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evidence indicates that Cas9 nuclease activity strongly correlates with the mismatch position along the sgRNA/DNA heteroduplex. Mismatches close to the PAM will most likely abolish the introduction of a DSB, while more distal mismatches are tolerated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incorporate these findings as a simplified parameter, and define the nucleotides adjacent to the PAM as core sequence (12bp default length). More than two mismatches in that core abolish DSB introduction</a:t>
            </a:r>
            <a:endParaRPr/>
          </a:p>
        </p:txBody>
      </p:sp>
      <p:sp>
        <p:nvSpPr>
          <p:cNvPr id="202" name="Google Shape;202;g11a4c74b6f5_0_2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a4c74b6f5_0_5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Genes that can be easily </a:t>
            </a:r>
            <a:r>
              <a:rPr lang="en-US" dirty="0" err="1"/>
              <a:t>diag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Group them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" name="Google Shape;209;g11a4c74b6f5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a4c74b6f5_0_6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Ribosomal: </a:t>
            </a:r>
            <a:r>
              <a:rPr lang="en-US" b="1" i="0" dirty="0">
                <a:solidFill>
                  <a:srgbClr val="D7D3CE"/>
                </a:solidFill>
                <a:effectLst/>
                <a:latin typeface="Arial" panose="020B0604020202020204" pitchFamily="34" charset="0"/>
              </a:rPr>
              <a:t>Ribosomal DNA</a:t>
            </a:r>
            <a:r>
              <a:rPr lang="en-US" b="0" i="0" dirty="0">
                <a:solidFill>
                  <a:srgbClr val="D7D3CE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US" b="1" i="0" dirty="0">
                <a:solidFill>
                  <a:srgbClr val="D7D3CE"/>
                </a:solidFill>
                <a:effectLst/>
                <a:latin typeface="Arial" panose="020B0604020202020204" pitchFamily="34" charset="0"/>
              </a:rPr>
              <a:t>rDNA</a:t>
            </a:r>
            <a:r>
              <a:rPr lang="en-US" b="0" i="0" dirty="0">
                <a:solidFill>
                  <a:srgbClr val="D7D3CE"/>
                </a:solidFill>
                <a:effectLst/>
                <a:latin typeface="Arial" panose="020B0604020202020204" pitchFamily="34" charset="0"/>
              </a:rPr>
              <a:t>) is a </a:t>
            </a:r>
            <a:r>
              <a:rPr lang="en-US" b="0" i="0" u="none" strike="noStrike" dirty="0">
                <a:solidFill>
                  <a:srgbClr val="65B3FF"/>
                </a:solidFill>
                <a:effectLst/>
                <a:latin typeface="Arial" panose="020B0604020202020204" pitchFamily="34" charset="0"/>
                <a:hlinkClick r:id="rId3" tooltip="DNA"/>
              </a:rPr>
              <a:t>DNA</a:t>
            </a:r>
            <a:r>
              <a:rPr lang="en-US" b="0" i="0" dirty="0">
                <a:solidFill>
                  <a:srgbClr val="D7D3CE"/>
                </a:solidFill>
                <a:effectLst/>
                <a:latin typeface="Arial" panose="020B0604020202020204" pitchFamily="34" charset="0"/>
              </a:rPr>
              <a:t> sequence that codes for </a:t>
            </a:r>
            <a:r>
              <a:rPr lang="en-US" b="0" i="0" u="none" strike="noStrike" dirty="0">
                <a:solidFill>
                  <a:srgbClr val="65B3FF"/>
                </a:solidFill>
                <a:effectLst/>
                <a:latin typeface="Arial" panose="020B0604020202020204" pitchFamily="34" charset="0"/>
                <a:hlinkClick r:id="rId4" tooltip="Ribosomal RNA"/>
              </a:rPr>
              <a:t>ribosomal RNA</a:t>
            </a:r>
            <a:r>
              <a:rPr lang="en-US" b="0" i="0" dirty="0">
                <a:solidFill>
                  <a:srgbClr val="D7D3CE"/>
                </a:solidFill>
                <a:effectLst/>
                <a:latin typeface="Arial" panose="020B0604020202020204" pitchFamily="34" charset="0"/>
              </a:rPr>
              <a:t>. These sequences regulate </a:t>
            </a:r>
            <a:r>
              <a:rPr lang="en-US" b="0" i="0" u="none" strike="noStrike" dirty="0">
                <a:solidFill>
                  <a:srgbClr val="65B3FF"/>
                </a:solidFill>
                <a:effectLst/>
                <a:latin typeface="Arial" panose="020B0604020202020204" pitchFamily="34" charset="0"/>
                <a:hlinkClick r:id="rId5" tooltip="Transcription (genetics)"/>
              </a:rPr>
              <a:t>transcription</a:t>
            </a:r>
            <a:r>
              <a:rPr lang="en-US" b="0" i="0" dirty="0">
                <a:solidFill>
                  <a:srgbClr val="D7D3CE"/>
                </a:solidFill>
                <a:effectLst/>
                <a:latin typeface="Arial" panose="020B0604020202020204" pitchFamily="34" charset="0"/>
              </a:rPr>
              <a:t> initiation and amplification, and contain both transcribed and non-transcribed </a:t>
            </a:r>
            <a:r>
              <a:rPr lang="en-US" b="0" i="0" u="none" strike="noStrike" dirty="0">
                <a:solidFill>
                  <a:srgbClr val="65B3FF"/>
                </a:solidFill>
                <a:effectLst/>
                <a:latin typeface="Arial" panose="020B0604020202020204" pitchFamily="34" charset="0"/>
                <a:hlinkClick r:id="rId6" tooltip="Spacer DNA"/>
              </a:rPr>
              <a:t>spacer</a:t>
            </a:r>
            <a:r>
              <a:rPr lang="en-US" b="0" i="0" dirty="0">
                <a:solidFill>
                  <a:srgbClr val="D7D3CE"/>
                </a:solidFill>
                <a:effectLst/>
                <a:latin typeface="Arial" panose="020B0604020202020204" pitchFamily="34" charset="0"/>
              </a:rPr>
              <a:t> segments.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D7D3CE"/>
                </a:solidFill>
                <a:effectLst/>
                <a:latin typeface="Arial" panose="020B0604020202020204" pitchFamily="34" charset="0"/>
              </a:rPr>
              <a:t>Amplification: t</a:t>
            </a:r>
            <a:r>
              <a:rPr lang="en-US" b="0" i="0" dirty="0">
                <a:solidFill>
                  <a:srgbClr val="C1BCB4"/>
                </a:solidFill>
                <a:effectLst/>
                <a:latin typeface="arial" panose="020B0604020202020204" pitchFamily="34" charset="0"/>
              </a:rPr>
              <a:t>he process of increasing the volume of sound, especially using an amplifier.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rgbClr val="D7D3CE"/>
                </a:solidFill>
                <a:effectLst/>
                <a:latin typeface="Arial" panose="020B0604020202020204" pitchFamily="34" charset="0"/>
              </a:rPr>
              <a:t>Transcription</a:t>
            </a:r>
            <a:r>
              <a:rPr lang="en-US" b="0" i="0" dirty="0">
                <a:solidFill>
                  <a:srgbClr val="D7D3CE"/>
                </a:solidFill>
                <a:effectLst/>
                <a:latin typeface="Arial" panose="020B0604020202020204" pitchFamily="34" charset="0"/>
              </a:rPr>
              <a:t> is the process of copying a segment of DNA into RNA</a:t>
            </a:r>
            <a:endParaRPr dirty="0"/>
          </a:p>
        </p:txBody>
      </p:sp>
      <p:sp>
        <p:nvSpPr>
          <p:cNvPr id="215" name="Google Shape;215;g11a4c74b6f5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1a4c74b6f5_0_6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11a4c74b6f5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6f90357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6f90357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تناوب‌هایِ کوتاهِ پالیندرومِ فاصله‌دارِ منظمِ خوشه‌ای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1a4c74b6f5_0_6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11a4c74b6f5_0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1a4c74b6f5_0_6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11a4c74b6f5_0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1a4c74b6f5_0_6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11a4c74b6f5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1a4c74b6f5_0_6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11a4c74b6f5_0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1a4c74b6f5_0_6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11a4c74b6f5_0_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a4c74b6f5_0_6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1a4c74b6f5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1a4c74b6f5_0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g11a4c74b6f5_0_6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First, guanines are strongly preferred at the -1 and the -2 positions proximal to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PAM sequence, which are associated with the sequence preference in Cas9 loading (Wang et al.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2014). Second, thymines are disfavored at the four positions closest to the PAM, consistent with the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fact that multiple uracils in the spacer cause low sgRNA expression (Wu et al. 2014). Third, in line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with recent findings, the nucleotides downstream of the PAM contribute to sgRNA efficiency whereas the sequences upstream of the spacer have no significant effect (Doench et al. 2014).</a:t>
            </a:r>
            <a:endParaRPr dirty="0"/>
          </a:p>
        </p:txBody>
      </p:sp>
      <p:sp>
        <p:nvSpPr>
          <p:cNvPr id="269" name="Google Shape;269;g11a4c74b6f5_0_6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a4c74b6f5_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g11a4c74b6f5_0_6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cytosine is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preferred at the -3 position, which is the DNA cleavage site by the CRISPR/Cas9 complex (Cong et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al. 2013). This feature might contribute to the efficiency of cleavage or the introduction of mutation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upon DNA repair. Moreover, adenines are preferred from position -5 to -12, and guanines are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preferred at positions -14 to -17.</a:t>
            </a:r>
            <a:endParaRPr dirty="0"/>
          </a:p>
        </p:txBody>
      </p:sp>
      <p:sp>
        <p:nvSpPr>
          <p:cNvPr id="276" name="Google Shape;276;g11a4c74b6f5_0_6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1a4c74b6f5_0_2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1a4c74b6f5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a4c74b6f5_0_2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11a4c74b6f5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a4c74b6f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1a4c74b6f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Edit DNA first found in bacteria,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CAS9 </a:t>
            </a:r>
            <a:r>
              <a:rPr lang="en-US" dirty="0" err="1"/>
              <a:t>Protein+RNA</a:t>
            </a:r>
            <a:r>
              <a:rPr lang="en-US" dirty="0"/>
              <a:t> sequence+ some parts more important part </a:t>
            </a:r>
            <a:r>
              <a:rPr lang="en-US" dirty="0" err="1"/>
              <a:t>sgrna</a:t>
            </a:r>
            <a:r>
              <a:rPr lang="en-US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Cas9 </a:t>
            </a:r>
            <a:r>
              <a:rPr lang="en-US" dirty="0" err="1"/>
              <a:t>meseh</a:t>
            </a:r>
            <a:r>
              <a:rPr lang="en-US" dirty="0"/>
              <a:t> zip open </a:t>
            </a:r>
            <a:r>
              <a:rPr lang="en-US" dirty="0" err="1"/>
              <a:t>dna</a:t>
            </a:r>
            <a:r>
              <a:rPr lang="en-US" dirty="0"/>
              <a:t> 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r>
              <a:rPr lang="en-US" dirty="0" err="1"/>
              <a:t>sgrna</a:t>
            </a:r>
            <a:r>
              <a:rPr lang="en-US" dirty="0"/>
              <a:t> find targets,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and the pam seq inside </a:t>
            </a:r>
            <a:r>
              <a:rPr lang="en-US" dirty="0" err="1"/>
              <a:t>grna</a:t>
            </a:r>
            <a:r>
              <a:rPr lang="en-US" dirty="0"/>
              <a:t> cuts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1a4c74b6f5_0_2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g11a4c74b6f5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1a4c74b6f5_0_2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11a4c74b6f5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a4c74b6f5_0_2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11a4c74b6f5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1a4c74b6f5_0_2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11a4c74b6f5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a4c74b6f5_0_2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11a4c74b6f5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1a4c74b6f5_0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1a4c74b6f5_0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D7D3CE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1" i="0" dirty="0">
                <a:solidFill>
                  <a:srgbClr val="D7D3CE"/>
                </a:solidFill>
                <a:effectLst/>
                <a:latin typeface="Arial" panose="020B0604020202020204" pitchFamily="34" charset="0"/>
              </a:rPr>
              <a:t>epigenetics</a:t>
            </a:r>
            <a:r>
              <a:rPr lang="en-US" b="0" i="0" dirty="0">
                <a:solidFill>
                  <a:srgbClr val="D7D3CE"/>
                </a:solidFill>
                <a:effectLst/>
                <a:latin typeface="Arial" panose="020B0604020202020204" pitchFamily="34" charset="0"/>
              </a:rPr>
              <a:t> is the study of </a:t>
            </a:r>
            <a:r>
              <a:rPr lang="en-US" b="0" i="0" u="none" strike="noStrike" dirty="0">
                <a:solidFill>
                  <a:srgbClr val="65B3FF"/>
                </a:solidFill>
                <a:effectLst/>
                <a:latin typeface="Arial" panose="020B0604020202020204" pitchFamily="34" charset="0"/>
                <a:hlinkClick r:id="rId3" tooltip="Heritability"/>
              </a:rPr>
              <a:t>heritable</a:t>
            </a:r>
            <a:r>
              <a:rPr lang="en-US" b="0" i="0" dirty="0">
                <a:solidFill>
                  <a:srgbClr val="D7D3CE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>
                <a:solidFill>
                  <a:srgbClr val="65B3FF"/>
                </a:solidFill>
                <a:effectLst/>
                <a:latin typeface="Arial" panose="020B0604020202020204" pitchFamily="34" charset="0"/>
                <a:hlinkClick r:id="rId4" tooltip="Phenotype"/>
              </a:rPr>
              <a:t>phenotype</a:t>
            </a:r>
            <a:r>
              <a:rPr lang="en-US" b="0" i="0" dirty="0">
                <a:solidFill>
                  <a:srgbClr val="D7D3CE"/>
                </a:solidFill>
                <a:effectLst/>
                <a:latin typeface="Arial" panose="020B0604020202020204" pitchFamily="34" charset="0"/>
              </a:rPr>
              <a:t> changes that do not involve alterations in the </a:t>
            </a:r>
            <a:r>
              <a:rPr lang="en-US" b="0" i="0" u="none" strike="noStrike" dirty="0">
                <a:solidFill>
                  <a:srgbClr val="65B3FF"/>
                </a:solidFill>
                <a:effectLst/>
                <a:latin typeface="Arial" panose="020B0604020202020204" pitchFamily="34" charset="0"/>
                <a:hlinkClick r:id="rId5" tooltip="DNA sequence"/>
              </a:rPr>
              <a:t>DNA sequence</a:t>
            </a:r>
            <a:r>
              <a:rPr lang="en-US" b="0" i="0" dirty="0">
                <a:solidFill>
                  <a:srgbClr val="D7D3CE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D7D3CE"/>
                </a:solidFill>
                <a:effectLst/>
                <a:latin typeface="Arial" panose="020B0604020202020204" pitchFamily="34" charset="0"/>
              </a:rPr>
              <a:t>stably heritable phenotype resulting from changes in a chromosome without alterations in the DNA sequence</a:t>
            </a: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1a4c74b6f5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1a4c74b6f5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What We Learned? 1. ML Helpful, 2.Seq was usually for Off-targets mostly, 3. Regression for Efficiency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1a09d8ac92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1a09d8ac92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i.i.d</a:t>
            </a:r>
            <a:r>
              <a:rPr lang="en-US" dirty="0"/>
              <a:t>, </a:t>
            </a:r>
            <a:r>
              <a:rPr lang="en-US" b="0" i="0" dirty="0">
                <a:solidFill>
                  <a:srgbClr val="D7D3CE"/>
                </a:solidFill>
                <a:effectLst/>
                <a:latin typeface="Arial" panose="020B0604020202020204" pitchFamily="34" charset="0"/>
              </a:rPr>
              <a:t> classes variables are independent,  </a:t>
            </a:r>
            <a:r>
              <a:rPr lang="en-US" b="0" i="0" u="none" strike="noStrike" dirty="0">
                <a:solidFill>
                  <a:srgbClr val="65B3FF"/>
                </a:solidFill>
                <a:effectLst/>
                <a:latin typeface="Arial" panose="020B0604020202020204" pitchFamily="34" charset="0"/>
                <a:hlinkClick r:id="rId3" tooltip="Probabilistic latent semantic analysis"/>
              </a:rPr>
              <a:t>probabilistic latent semantic analysis</a:t>
            </a:r>
            <a:r>
              <a:rPr lang="en-US" b="0" i="0" dirty="0">
                <a:solidFill>
                  <a:srgbClr val="D7D3CE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b="0" i="0" u="none" strike="noStrike" dirty="0">
                <a:solidFill>
                  <a:srgbClr val="65B3FF"/>
                </a:solidFill>
                <a:effectLst/>
                <a:latin typeface="Arial" panose="020B0604020202020204" pitchFamily="34" charset="0"/>
                <a:hlinkClick r:id="rId4" tooltip="Non-negative matrix factorization"/>
              </a:rPr>
              <a:t>non-negative matrix factorization</a:t>
            </a:r>
            <a:r>
              <a:rPr lang="en-US" b="0" i="0" dirty="0">
                <a:solidFill>
                  <a:srgbClr val="D7D3CE"/>
                </a:solidFill>
                <a:effectLst/>
                <a:latin typeface="Arial" panose="020B0604020202020204" pitchFamily="34" charset="0"/>
              </a:rPr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1a09d8ac92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1a09d8ac92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1a09d8ac92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1a09d8ac92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a4c74b6f5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a4c74b6f5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a4c74b6f5_0_2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1a4c74b6f5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a09d8ac9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a09d8ac9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1a09d8ac9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1a09d8ac9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1a09d8ac9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1a09d8ac9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1a09d8ac9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1a09d8ac9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1a1be1936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1a1be1936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1a4c74b6f5_0_3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g11a4c74b6f5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1a4c74b6f5_0_3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11a4c74b6f5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1a1be1936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1a1be1936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a4c74b6f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a4c74b6f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Like a zip came here,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found its target and edited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1a4c74b6f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1a4c74b6f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a4c74b6f5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1a4c74b6f5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Bind with or without a template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a4c74b6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1a4c74b6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Better </a:t>
            </a:r>
            <a:r>
              <a:rPr lang="en-US" dirty="0" err="1"/>
              <a:t>cas</a:t>
            </a:r>
            <a:r>
              <a:rPr lang="en-US" dirty="0"/>
              <a:t> with more efficiency,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1a4c74b6f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1a4c74b6f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 interesting parts,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defined by sgRNA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one task U can have multiple </a:t>
            </a:r>
            <a:r>
              <a:rPr lang="en-US" dirty="0" err="1"/>
              <a:t>sgrnas</a:t>
            </a:r>
            <a:r>
              <a:rPr lang="en-US" dirty="0"/>
              <a:t>, PAM indicates the number of possible </a:t>
            </a:r>
            <a:r>
              <a:rPr lang="en-US" dirty="0" err="1"/>
              <a:t>sgrnas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dk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Google Shape;83;p1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3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sz="27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body" idx="1"/>
          </p:nvPr>
        </p:nvSpPr>
        <p:spPr>
          <a:xfrm>
            <a:off x="508000" y="1620442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8450" algn="l" rtl="0"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l" rtl="0"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 rtl="0"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 rtl="0"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 rtl="0"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 rtl="0"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 rtl="0"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 rtl="0"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 rtl="0"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ftr" idx="11"/>
          </p:nvPr>
        </p:nvSpPr>
        <p:spPr>
          <a:xfrm>
            <a:off x="508000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6442997" y="4531022"/>
            <a:ext cx="512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6" name="Google Shape;96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" y="92150"/>
            <a:ext cx="2886201" cy="107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75" y="1191250"/>
            <a:ext cx="2886215" cy="107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63" y="3711050"/>
            <a:ext cx="2850675" cy="139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 rotWithShape="1">
          <a:blip r:embed="rId5">
            <a:alphaModFix/>
          </a:blip>
          <a:srcRect t="37075" r="-989"/>
          <a:stretch/>
        </p:blipFill>
        <p:spPr>
          <a:xfrm>
            <a:off x="0" y="2579275"/>
            <a:ext cx="2886225" cy="1167708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/>
          <p:nvPr/>
        </p:nvSpPr>
        <p:spPr>
          <a:xfrm>
            <a:off x="-75" y="0"/>
            <a:ext cx="28863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ctrTitle"/>
          </p:nvPr>
        </p:nvSpPr>
        <p:spPr>
          <a:xfrm>
            <a:off x="73300" y="1922150"/>
            <a:ext cx="3941400" cy="9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CRISPR</a:t>
            </a:r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subTitle" idx="1"/>
          </p:nvPr>
        </p:nvSpPr>
        <p:spPr>
          <a:xfrm>
            <a:off x="98050" y="3187000"/>
            <a:ext cx="38919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Mohammad Rostami, Mohammad Hossein Rohban, Hamid Reza Rabiee, Mohsen Sharifitabar</a:t>
            </a:r>
            <a:endParaRPr sz="1900"/>
          </a:p>
        </p:txBody>
      </p:sp>
      <p:pic>
        <p:nvPicPr>
          <p:cNvPr id="112" name="Google Shape;112;p16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4606900" y="232110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7175" y="2563550"/>
            <a:ext cx="3556224" cy="198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>
            <a:spLocks noGrp="1"/>
          </p:cNvSpPr>
          <p:nvPr>
            <p:ph type="title"/>
          </p:nvPr>
        </p:nvSpPr>
        <p:spPr>
          <a:xfrm>
            <a:off x="364968" y="2028082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Can We Make CRIPSR?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2"/>
          <p:cNvPicPr preferRelativeResize="0"/>
          <p:nvPr/>
        </p:nvPicPr>
        <p:blipFill rotWithShape="1">
          <a:blip r:embed="rId3">
            <a:alphaModFix/>
          </a:blip>
          <a:srcRect t="1748"/>
          <a:stretch/>
        </p:blipFill>
        <p:spPr>
          <a:xfrm>
            <a:off x="2721550" y="1128875"/>
            <a:ext cx="3956726" cy="322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7"/>
          <p:cNvPicPr preferRelativeResize="0"/>
          <p:nvPr/>
        </p:nvPicPr>
        <p:blipFill rotWithShape="1">
          <a:blip r:embed="rId3">
            <a:alphaModFix/>
          </a:blip>
          <a:srcRect t="28434" b="36307"/>
          <a:stretch/>
        </p:blipFill>
        <p:spPr>
          <a:xfrm>
            <a:off x="2680963" y="176875"/>
            <a:ext cx="4048125" cy="11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highlight>
                  <a:schemeClr val="accent4"/>
                </a:highlight>
              </a:rPr>
              <a:t>Efficiency </a:t>
            </a:r>
            <a:r>
              <a:rPr lang="en" sz="2700"/>
              <a:t>                              </a:t>
            </a:r>
            <a:r>
              <a:rPr lang="en" sz="2700">
                <a:solidFill>
                  <a:schemeClr val="accent3"/>
                </a:solidFill>
              </a:rPr>
              <a:t>Specificity</a:t>
            </a:r>
            <a:endParaRPr sz="270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rebuchet MS"/>
              <a:buNone/>
            </a:pPr>
            <a:endParaRPr sz="2700">
              <a:highlight>
                <a:schemeClr val="lt2"/>
              </a:highlight>
            </a:endParaRPr>
          </a:p>
        </p:txBody>
      </p:sp>
      <p:sp>
        <p:nvSpPr>
          <p:cNvPr id="177" name="Google Shape;177;p27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31496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Two grRNA instead of one</a:t>
            </a:r>
            <a:endParaRPr sz="1600"/>
          </a:p>
          <a:p>
            <a:pPr marL="457200" lvl="0" indent="-31496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Mismatch in PAM</a:t>
            </a:r>
            <a:endParaRPr sz="1600"/>
          </a:p>
          <a:p>
            <a:pPr marL="457200" lvl="0" indent="-31496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Self-Complementary</a:t>
            </a:r>
            <a:endParaRPr sz="1600"/>
          </a:p>
          <a:p>
            <a:pPr marL="457200" lvl="0" indent="-31496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The accessible DNA is more amenable to cutting with Cas9 </a:t>
            </a:r>
            <a:endParaRPr sz="1600"/>
          </a:p>
          <a:p>
            <a:pPr marL="457200" lvl="0" indent="-31496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The influence of sequence composition</a:t>
            </a:r>
            <a:endParaRPr sz="1600"/>
          </a:p>
          <a:p>
            <a:pPr marL="457200" lvl="0" indent="-31496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The position of specific nucleotides in the target sequence</a:t>
            </a:r>
            <a:endParaRPr sz="1600"/>
          </a:p>
          <a:p>
            <a:pPr marL="457200" lvl="0" indent="-31496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The flanking regions</a:t>
            </a:r>
            <a:endParaRPr sz="1600"/>
          </a:p>
          <a:p>
            <a:pPr marL="457200" lvl="0" indent="-314960" algn="l" rtl="0">
              <a:spcBef>
                <a:spcPts val="0"/>
              </a:spcBef>
              <a:spcAft>
                <a:spcPts val="0"/>
              </a:spcAft>
              <a:buSzPct val="88888"/>
              <a:buChar char="●"/>
            </a:pPr>
            <a:r>
              <a:rPr lang="en" sz="1800"/>
              <a:t>DSB repairs will give rise to a frameshifting mutation</a:t>
            </a:r>
            <a:endParaRPr sz="1600"/>
          </a:p>
        </p:txBody>
      </p:sp>
      <p:sp>
        <p:nvSpPr>
          <p:cNvPr id="178" name="Google Shape;178;p27"/>
          <p:cNvSpPr txBox="1">
            <a:spLocks noGrp="1"/>
          </p:cNvSpPr>
          <p:nvPr>
            <p:ph type="body" idx="2"/>
          </p:nvPr>
        </p:nvSpPr>
        <p:spPr>
          <a:xfrm>
            <a:off x="4643600" y="2078875"/>
            <a:ext cx="3774300" cy="26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54000" lvl="0" indent="-255111" algn="l" rtl="0">
              <a:spcBef>
                <a:spcPts val="0"/>
              </a:spcBef>
              <a:spcAft>
                <a:spcPts val="0"/>
              </a:spcAft>
              <a:buSzPct val="61111"/>
              <a:buChar char="●"/>
            </a:pPr>
            <a:r>
              <a:rPr lang="en" sz="1800"/>
              <a:t>Paired nickase experiments.</a:t>
            </a:r>
            <a:endParaRPr sz="1800"/>
          </a:p>
          <a:p>
            <a:pPr marL="254000" lvl="0" indent="-255111" algn="l" rtl="0">
              <a:spcBef>
                <a:spcPts val="0"/>
              </a:spcBef>
              <a:spcAft>
                <a:spcPts val="0"/>
              </a:spcAft>
              <a:buSzPct val="61111"/>
              <a:buChar char="●"/>
            </a:pPr>
            <a:r>
              <a:rPr lang="en" sz="1800"/>
              <a:t>Mismatches are tolerant at PAM</a:t>
            </a:r>
            <a:endParaRPr sz="1800"/>
          </a:p>
          <a:p>
            <a:pPr marL="254000" lvl="0" indent="-255111" algn="l" rtl="0">
              <a:spcBef>
                <a:spcPts val="0"/>
              </a:spcBef>
              <a:spcAft>
                <a:spcPts val="0"/>
              </a:spcAft>
              <a:buSzPct val="61111"/>
              <a:buChar char="●"/>
            </a:pPr>
            <a:r>
              <a:rPr lang="en" sz="1800"/>
              <a:t>Single mismatches up to 11 bp from the 5’ of PAM abolish cleavage</a:t>
            </a:r>
            <a:endParaRPr sz="1800"/>
          </a:p>
          <a:p>
            <a:pPr marL="254000" lvl="0" indent="-255111" algn="l" rtl="0">
              <a:spcBef>
                <a:spcPts val="0"/>
              </a:spcBef>
              <a:spcAft>
                <a:spcPts val="0"/>
              </a:spcAft>
              <a:buSzPct val="61111"/>
              <a:buChar char="●"/>
            </a:pPr>
            <a:r>
              <a:rPr lang="en" sz="1800"/>
              <a:t>4 or more mismatches won't initiate cleavage</a:t>
            </a:r>
            <a:endParaRPr sz="1800"/>
          </a:p>
          <a:p>
            <a:pPr marL="254000" lvl="0" indent="-255111" algn="l" rtl="0">
              <a:spcBef>
                <a:spcPts val="0"/>
              </a:spcBef>
              <a:spcAft>
                <a:spcPts val="0"/>
              </a:spcAft>
              <a:buSzPct val="61111"/>
              <a:buChar char="●"/>
            </a:pPr>
            <a:r>
              <a:rPr lang="en" sz="1800"/>
              <a:t>Pruncated sgRNAs to increasing specificity and the targeting range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>
            <a:spLocks noGrp="1"/>
          </p:cNvSpPr>
          <p:nvPr>
            <p:ph type="title"/>
          </p:nvPr>
        </p:nvSpPr>
        <p:spPr>
          <a:xfrm>
            <a:off x="-267275" y="1207325"/>
            <a:ext cx="489990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>
                <a:latin typeface="Lato"/>
                <a:ea typeface="Lato"/>
                <a:cs typeface="Lato"/>
                <a:sym typeface="Lato"/>
              </a:rPr>
              <a:t>Inputs: GeneID, Sequence with Coordinates</a:t>
            </a:r>
            <a:endParaRPr sz="2000" b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>
                <a:latin typeface="Lato"/>
                <a:ea typeface="Lato"/>
                <a:cs typeface="Lato"/>
                <a:sym typeface="Lato"/>
              </a:rPr>
              <a:t>On-Target Scoring: Doench et al. 2014-2016; Chari et al. 2015; Xu et al. 2015; Moreno-Mateos et al. 2015; G20</a:t>
            </a:r>
            <a:endParaRPr sz="2000" b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9" name="Google Shape;189;p29"/>
          <p:cNvPicPr preferRelativeResize="0"/>
          <p:nvPr/>
        </p:nvPicPr>
        <p:blipFill rotWithShape="1">
          <a:blip r:embed="rId3">
            <a:alphaModFix/>
          </a:blip>
          <a:srcRect t="2702" b="27454"/>
          <a:stretch/>
        </p:blipFill>
        <p:spPr>
          <a:xfrm>
            <a:off x="0" y="0"/>
            <a:ext cx="9144000" cy="182274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9"/>
          <p:cNvSpPr txBox="1"/>
          <p:nvPr/>
        </p:nvSpPr>
        <p:spPr>
          <a:xfrm>
            <a:off x="512700" y="3852325"/>
            <a:ext cx="8118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Off-Target Scoring: MIT specificity score; Cong et al., 2013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3846"/>
              <a:buFont typeface="Trebuchet MS"/>
              <a:buNone/>
            </a:pPr>
            <a:r>
              <a:rPr lang="en" dirty="0">
                <a:solidFill>
                  <a:schemeClr val="dk1"/>
                </a:solidFill>
              </a:rPr>
              <a:t>Ranking</a:t>
            </a:r>
            <a:br>
              <a:rPr lang="en" dirty="0"/>
            </a:br>
            <a:endParaRPr dirty="0"/>
          </a:p>
        </p:txBody>
      </p:sp>
      <p:sp>
        <p:nvSpPr>
          <p:cNvPr id="197" name="Google Shape;197;p30"/>
          <p:cNvSpPr txBox="1">
            <a:spLocks noGrp="1"/>
          </p:cNvSpPr>
          <p:nvPr>
            <p:ph type="body" idx="1"/>
          </p:nvPr>
        </p:nvSpPr>
        <p:spPr>
          <a:xfrm>
            <a:off x="762950" y="20519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54000" lvl="0" indent="-2794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 b="1" dirty="0"/>
              <a:t>BOWTIE:</a:t>
            </a:r>
            <a:r>
              <a:rPr lang="en" sz="1600" dirty="0"/>
              <a:t> finding alignment</a:t>
            </a:r>
            <a:endParaRPr sz="1600" dirty="0"/>
          </a:p>
          <a:p>
            <a:pPr marL="254000" lvl="0" indent="-27940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600" b="1" dirty="0"/>
              <a:t>PRIMER3</a:t>
            </a:r>
            <a:r>
              <a:rPr lang="en" sz="1600" dirty="0"/>
              <a:t>: finding suitable primers</a:t>
            </a:r>
            <a:endParaRPr sz="16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600" dirty="0"/>
          </a:p>
        </p:txBody>
      </p:sp>
      <p:sp>
        <p:nvSpPr>
          <p:cNvPr id="198" name="Google Shape;198;p30"/>
          <p:cNvSpPr txBox="1">
            <a:spLocks noGrp="1"/>
          </p:cNvSpPr>
          <p:nvPr>
            <p:ph type="body" idx="2"/>
          </p:nvPr>
        </p:nvSpPr>
        <p:spPr>
          <a:xfrm>
            <a:off x="4704100" y="2078874"/>
            <a:ext cx="4117200" cy="30646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0" lvl="0" indent="-27940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600" b="1" dirty="0"/>
              <a:t>Ranking design:</a:t>
            </a:r>
            <a:endParaRPr sz="1600"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 dirty="0"/>
              <a:t>(I) #off-targets in genome </a:t>
            </a:r>
            <a:endParaRPr sz="1600"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 dirty="0"/>
              <a:t>(II) Perfect mismatch</a:t>
            </a: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 dirty="0"/>
              <a:t>(III) architecture of the gene</a:t>
            </a: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 dirty="0"/>
              <a:t>(IV) GC-Content </a:t>
            </a: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 dirty="0"/>
              <a:t>(V) G in 20</a:t>
            </a:r>
            <a:r>
              <a:rPr lang="en" sz="1600" baseline="30000" dirty="0"/>
              <a:t>th</a:t>
            </a:r>
            <a:r>
              <a:rPr lang="en" sz="1600" dirty="0"/>
              <a:t> position</a:t>
            </a: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 dirty="0"/>
              <a:t>(VI) position in gene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>
            <a:spLocks noGrp="1"/>
          </p:cNvSpPr>
          <p:nvPr>
            <p:ph type="title"/>
          </p:nvPr>
        </p:nvSpPr>
        <p:spPr>
          <a:xfrm>
            <a:off x="519550" y="145975"/>
            <a:ext cx="3156900" cy="13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">
                <a:solidFill>
                  <a:schemeClr val="accent3"/>
                </a:solidFill>
              </a:rPr>
              <a:t>CCTop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05" name="Google Shape;205;p31"/>
          <p:cNvSpPr txBox="1">
            <a:spLocks noGrp="1"/>
          </p:cNvSpPr>
          <p:nvPr>
            <p:ph type="body" idx="2"/>
          </p:nvPr>
        </p:nvSpPr>
        <p:spPr>
          <a:xfrm>
            <a:off x="38050" y="1526225"/>
            <a:ext cx="4119900" cy="29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Inputs: Sequence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On-Target Scoring: CRISPRater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Off-Target Scoring: Stemmer et al. 2017</a:t>
            </a:r>
            <a:endParaRPr sz="1600" dirty="0"/>
          </a:p>
        </p:txBody>
      </p:sp>
      <p:pic>
        <p:nvPicPr>
          <p:cNvPr id="206" name="Google Shape;20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1620" y="691763"/>
            <a:ext cx="3888408" cy="389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rebuchet MS"/>
              <a:buNone/>
            </a:pPr>
            <a:r>
              <a:rPr lang="en" sz="2700" i="0" u="none" strike="noStrike">
                <a:solidFill>
                  <a:schemeClr val="dk1"/>
                </a:solidFill>
              </a:rPr>
              <a:t>Sequence determinants of improved CRISPR sgRNA design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212" name="Google Shape;212;p32"/>
          <p:cNvSpPr txBox="1">
            <a:spLocks noGrp="1"/>
          </p:cNvSpPr>
          <p:nvPr>
            <p:ph type="body" idx="1"/>
          </p:nvPr>
        </p:nvSpPr>
        <p:spPr>
          <a:xfrm>
            <a:off x="727650" y="22536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lvl="0" indent="-2921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i="0" u="none" strike="noStrike"/>
              <a:t>2-step labeling: efficient and inefficient sgRNAs:</a:t>
            </a:r>
            <a:endParaRPr sz="1600"/>
          </a:p>
          <a:p>
            <a:pPr marL="558800" lvl="1" indent="-254000" algn="l" rtl="0">
              <a:spcBef>
                <a:spcPts val="800"/>
              </a:spcBef>
              <a:spcAft>
                <a:spcPts val="0"/>
              </a:spcAft>
              <a:buSzPts val="1600"/>
              <a:buChar char="○"/>
            </a:pPr>
            <a:r>
              <a:rPr lang="en" sz="1600" i="0" u="none" strike="noStrike"/>
              <a:t>identifying genes whose deletion resulted in a growth disadvantage in genome-wide CRISPR/Cas9 knockout screens</a:t>
            </a:r>
            <a:endParaRPr sz="1600"/>
          </a:p>
          <a:p>
            <a:pPr marL="558800" lvl="1" indent="-254000" algn="l" rtl="0">
              <a:spcBef>
                <a:spcPts val="800"/>
              </a:spcBef>
              <a:spcAft>
                <a:spcPts val="0"/>
              </a:spcAft>
              <a:buSzPts val="1600"/>
              <a:buChar char="○"/>
            </a:pPr>
            <a:r>
              <a:rPr lang="en" sz="1600" i="0" u="none" strike="noStrike"/>
              <a:t>sgRNAs were grouped into “efficient” and “inefficient” categories based on their decline in abundance in the screens</a:t>
            </a:r>
            <a:endParaRPr sz="1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" sz="2400">
                <a:solidFill>
                  <a:schemeClr val="accent3"/>
                </a:solidFill>
              </a:rPr>
              <a:t>Gene Categories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218" name="Google Shape;218;p33"/>
          <p:cNvSpPr txBox="1">
            <a:spLocks noGrp="1"/>
          </p:cNvSpPr>
          <p:nvPr>
            <p:ph type="subTitle" idx="1"/>
          </p:nvPr>
        </p:nvSpPr>
        <p:spPr>
          <a:xfrm>
            <a:off x="727950" y="2010350"/>
            <a:ext cx="7688100" cy="24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i="0" u="none" strike="noStrike"/>
              <a:t>ribosomal gene was targeted by more than 20 sgRNAs and each non-ribosomal</a:t>
            </a:r>
            <a:r>
              <a:rPr lang="en"/>
              <a:t> </a:t>
            </a:r>
            <a:r>
              <a:rPr lang="en" i="0" u="none" strike="noStrike"/>
              <a:t>gene was targeted by 10 sgRNAs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i="0" u="none" strike="noStrike"/>
              <a:t>For the “ribosomal” set, 731 (35.3%) sgRNAs showed more than 2-fold depletion in both cell lines, thus were defined to be efficient. 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i="0" u="none" strike="noStrike"/>
              <a:t>438 (21.1%) failed to show significant differences from control sgRNAs that do not target any genomic locus, thus were defined to be inefficient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i="0" u="none" strike="noStrike"/>
              <a:t>The remaining sgRNAs showed relatively weak effects in both cell lines or had significant effects in only one cell line, and were excluded from our analysis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i="0" u="none" strike="noStrike"/>
              <a:t>non-ribosomal set: selected 671 efficient and 237 inefficient sgRNAs using the same criteria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">
                <a:solidFill>
                  <a:schemeClr val="dk1"/>
                </a:solidFill>
              </a:rPr>
              <a:t>Gene Categories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body" idx="1"/>
          </p:nvPr>
        </p:nvSpPr>
        <p:spPr>
          <a:xfrm>
            <a:off x="622050" y="1250476"/>
            <a:ext cx="6447600" cy="3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54000" lvl="0" indent="-2603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400" b="0" i="0" u="none" strike="noStrike">
                <a:latin typeface="Arial"/>
                <a:ea typeface="Arial"/>
                <a:cs typeface="Arial"/>
                <a:sym typeface="Arial"/>
              </a:rPr>
              <a:t>mouse Embryonic Stem Cells (mESCs)</a:t>
            </a:r>
            <a:endParaRPr/>
          </a:p>
          <a:p>
            <a:pPr marL="558800" lvl="1" indent="-215900" algn="l" rtl="0">
              <a:spcBef>
                <a:spcPts val="800"/>
              </a:spcBef>
              <a:spcAft>
                <a:spcPts val="0"/>
              </a:spcAft>
              <a:buSzPts val="1000"/>
              <a:buChar char="○"/>
            </a:pPr>
            <a:r>
              <a:rPr lang="en" sz="1200" b="0" i="0" u="none" strike="noStrike">
                <a:latin typeface="Arial"/>
                <a:ea typeface="Arial"/>
                <a:cs typeface="Arial"/>
                <a:sym typeface="Arial"/>
              </a:rPr>
              <a:t>830 efficient and 234 inefficient sgRNAs</a:t>
            </a:r>
            <a:endParaRPr sz="1100" b="0" i="0" u="none" strike="noStrike">
              <a:latin typeface="Arial"/>
              <a:ea typeface="Arial"/>
              <a:cs typeface="Arial"/>
              <a:sym typeface="Arial"/>
            </a:endParaRPr>
          </a:p>
          <a:p>
            <a:pPr marL="254000" lvl="0" indent="-190500" algn="l" rtl="0"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pic>
        <p:nvPicPr>
          <p:cNvPr id="225" name="Google Shape;225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6225" y="2096900"/>
            <a:ext cx="5851548" cy="2929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476800" y="775125"/>
            <a:ext cx="6593400" cy="40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Clustered Regularly Interspaced Short Palindromic Repeats?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>
            <a:spLocks noGrp="1"/>
          </p:cNvSpPr>
          <p:nvPr>
            <p:ph type="title"/>
          </p:nvPr>
        </p:nvSpPr>
        <p:spPr>
          <a:xfrm>
            <a:off x="508000" y="591675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</a:pPr>
            <a:r>
              <a:rPr lang="en" sz="2400" i="0" u="none" strike="noStrike">
                <a:solidFill>
                  <a:schemeClr val="accent3"/>
                </a:solidFill>
              </a:rPr>
              <a:t>Sequence features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231" name="Google Shape;231;p35"/>
          <p:cNvSpPr txBox="1">
            <a:spLocks noGrp="1"/>
          </p:cNvSpPr>
          <p:nvPr>
            <p:ph type="body" idx="1"/>
          </p:nvPr>
        </p:nvSpPr>
        <p:spPr>
          <a:xfrm>
            <a:off x="508000" y="1620442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54000" lvl="0" indent="-2603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400" b="0" i="0" u="none" strike="noStrike">
                <a:latin typeface="Arial"/>
                <a:ea typeface="Arial"/>
                <a:cs typeface="Arial"/>
                <a:sym typeface="Arial"/>
              </a:rPr>
              <a:t>we computed the log odds-ratio of nucleotide frequency between DNA sequences targeted by efficient and inefficient sgRNAs</a:t>
            </a:r>
            <a:endParaRPr/>
          </a:p>
        </p:txBody>
      </p:sp>
      <p:pic>
        <p:nvPicPr>
          <p:cNvPr id="232" name="Google Shape;232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9243" y="2170112"/>
            <a:ext cx="5123212" cy="2516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Trebuchet MS"/>
              <a:buNone/>
            </a:pPr>
            <a:r>
              <a:rPr lang="en" sz="2400" i="0" u="none" strike="noStrike">
                <a:solidFill>
                  <a:schemeClr val="dk1"/>
                </a:solidFill>
              </a:rPr>
              <a:t>Sequence features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38" name="Google Shape;238;p36"/>
          <p:cNvSpPr txBox="1">
            <a:spLocks noGrp="1"/>
          </p:cNvSpPr>
          <p:nvPr>
            <p:ph type="body" idx="1"/>
          </p:nvPr>
        </p:nvSpPr>
        <p:spPr>
          <a:xfrm>
            <a:off x="508000" y="1239442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54000" lvl="0" indent="-2603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400" b="0" i="0" u="none" strike="noStrike">
                <a:latin typeface="Arial"/>
                <a:ea typeface="Arial"/>
                <a:cs typeface="Arial"/>
                <a:sym typeface="Arial"/>
              </a:rPr>
              <a:t>These sequences are 40-bp in length, including the 19-bp or 20-bp spacer targets as well as their 3’ and 5’ flanking DNAs</a:t>
            </a:r>
            <a:endParaRPr/>
          </a:p>
          <a:p>
            <a:pPr marL="254000" lvl="0" indent="-260350" algn="l" rtl="0"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en" sz="1400" b="0" i="0" u="none" strike="noStrike">
                <a:latin typeface="Arial"/>
                <a:ea typeface="Arial"/>
                <a:cs typeface="Arial"/>
                <a:sym typeface="Arial"/>
              </a:rPr>
              <a:t>The log odds-ratios are correlated between the ribosomal and non-ribosomal sgRNA sets, as well as between the two libraries developed independently</a:t>
            </a:r>
            <a:endParaRPr/>
          </a:p>
          <a:p>
            <a:pPr marL="254000" lvl="0" indent="-260350" algn="l" rtl="0"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en" sz="1400" b="0" i="0" u="none" strike="noStrike">
                <a:latin typeface="Arial"/>
                <a:ea typeface="Arial"/>
                <a:cs typeface="Arial"/>
                <a:sym typeface="Arial"/>
              </a:rPr>
              <a:t>The correlations indicate that many sequence features are robust against the variation of sgRNA designs, species and the spacer length</a:t>
            </a:r>
            <a:endParaRPr/>
          </a:p>
          <a:p>
            <a:pPr marL="254000" lvl="0" indent="-190500" algn="l" rtl="0"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pic>
        <p:nvPicPr>
          <p:cNvPr id="239" name="Google Shape;239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8702" y="1865869"/>
            <a:ext cx="1952354" cy="3209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6732" y="3112993"/>
            <a:ext cx="4781684" cy="183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>
            <a:spLocks noGrp="1"/>
          </p:cNvSpPr>
          <p:nvPr>
            <p:ph type="ctrTitle"/>
          </p:nvPr>
        </p:nvSpPr>
        <p:spPr>
          <a:xfrm>
            <a:off x="615150" y="1322450"/>
            <a:ext cx="76881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Arial"/>
              <a:buNone/>
            </a:pPr>
            <a:r>
              <a:rPr lang="en" sz="2400" b="0" i="0" u="none" strike="noStrike">
                <a:solidFill>
                  <a:schemeClr val="accent3"/>
                </a:solidFill>
              </a:rPr>
              <a:t>Reproducible Features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246" name="Google Shape;246;p37"/>
          <p:cNvSpPr txBox="1">
            <a:spLocks noGrp="1"/>
          </p:cNvSpPr>
          <p:nvPr>
            <p:ph type="subTitle" idx="1"/>
          </p:nvPr>
        </p:nvSpPr>
        <p:spPr>
          <a:xfrm>
            <a:off x="729625" y="2117900"/>
            <a:ext cx="7688100" cy="26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54000" lvl="0" indent="-19050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i="0" u="none" strike="noStrike"/>
              <a:t>i) signs of the odds-ratios are concordant; </a:t>
            </a:r>
            <a:endParaRPr/>
          </a:p>
          <a:p>
            <a:pPr marL="254000" lvl="0" indent="-190500" algn="l" rtl="0"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lang="en" i="0" u="none" strike="noStrike"/>
              <a:t>ii) magnitudes of the odds-ratios are above a threshold in all three sgRNA sets, where the threshold was computed from a statistical significance analysis </a:t>
            </a:r>
            <a:endParaRPr/>
          </a:p>
          <a:p>
            <a:pPr marL="254000" lvl="0" indent="-190500" algn="l" rtl="0"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lang="en" i="0" u="none" strike="noStrike"/>
              <a:t>Applied Elastic-Net, a penalized linear regression model with proven utility in feature selection</a:t>
            </a:r>
            <a:endParaRPr/>
          </a:p>
          <a:p>
            <a:pPr marL="558800" lvl="1" indent="-152400" algn="l" rtl="0"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lang="en" i="0" u="none" strike="noStrike"/>
              <a:t>(Zou and Hastie 2005).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Trebuchet MS"/>
              <a:buNone/>
            </a:pPr>
            <a:r>
              <a:rPr lang="en" sz="2400" i="0" u="none" strike="noStrike">
                <a:solidFill>
                  <a:schemeClr val="dk1"/>
                </a:solidFill>
              </a:rPr>
              <a:t>Pre-processing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52" name="Google Shape;252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2825" y="2386624"/>
            <a:ext cx="5867221" cy="2029146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8"/>
          <p:cNvSpPr txBox="1"/>
          <p:nvPr/>
        </p:nvSpPr>
        <p:spPr>
          <a:xfrm>
            <a:off x="1455975" y="1413775"/>
            <a:ext cx="5940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❖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 experiments performed on a set of M sgRNAs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❖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read count of sgRNA i on experiment jth  is 𝑥_𝑖𝑗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9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</a:pPr>
            <a:r>
              <a:rPr lang="en" sz="2400" i="0" u="none" strike="noStrike">
                <a:solidFill>
                  <a:schemeClr val="accent3"/>
                </a:solidFill>
              </a:rPr>
              <a:t>The Elastic-Net model</a:t>
            </a:r>
            <a:endParaRPr sz="2400">
              <a:solidFill>
                <a:schemeClr val="accent3"/>
              </a:solidFill>
            </a:endParaRPr>
          </a:p>
        </p:txBody>
      </p:sp>
      <p:pic>
        <p:nvPicPr>
          <p:cNvPr id="259" name="Google Shape;259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1624" y="1512256"/>
            <a:ext cx="7015054" cy="2631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0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Trebuchet MS"/>
              <a:buNone/>
            </a:pPr>
            <a:r>
              <a:rPr lang="en" sz="2400" b="0" i="0" u="none" strike="noStrike">
                <a:solidFill>
                  <a:schemeClr val="dk1"/>
                </a:solidFill>
              </a:rPr>
              <a:t>The Elastic-Net model</a:t>
            </a:r>
            <a:endParaRPr sz="2400" b="0">
              <a:solidFill>
                <a:schemeClr val="dk1"/>
              </a:solidFill>
            </a:endParaRPr>
          </a:p>
        </p:txBody>
      </p:sp>
      <p:sp>
        <p:nvSpPr>
          <p:cNvPr id="265" name="Google Shape;265;p40"/>
          <p:cNvSpPr txBox="1">
            <a:spLocks noGrp="1"/>
          </p:cNvSpPr>
          <p:nvPr>
            <p:ph type="subTitle" idx="1"/>
          </p:nvPr>
        </p:nvSpPr>
        <p:spPr>
          <a:xfrm>
            <a:off x="729625" y="2571750"/>
            <a:ext cx="7688100" cy="15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lvl="0" indent="-19050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i="0" u="none" strike="noStrike"/>
              <a:t>The predictor variable of Elastic-Net was a binary vector representing the presence or absence of the nucleotides selected based on the odds-ratio (1, -1)</a:t>
            </a:r>
            <a:endParaRPr/>
          </a:p>
          <a:p>
            <a:pPr marL="254000" lvl="0" indent="-190500" algn="l" rtl="0"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lang="en" i="0" u="none" strike="noStrike"/>
              <a:t>The union of the three sgRNA training sets was used for Elastic-Net feature selection and parameter estimation.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1"/>
          <p:cNvSpPr txBox="1">
            <a:spLocks noGrp="1"/>
          </p:cNvSpPr>
          <p:nvPr>
            <p:ph type="title"/>
          </p:nvPr>
        </p:nvSpPr>
        <p:spPr>
          <a:xfrm>
            <a:off x="508000" y="62985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" sz="2400">
                <a:solidFill>
                  <a:schemeClr val="accent3"/>
                </a:solidFill>
              </a:rPr>
              <a:t>Extracted Features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272" name="Google Shape;272;p41"/>
          <p:cNvSpPr txBox="1">
            <a:spLocks noGrp="1"/>
          </p:cNvSpPr>
          <p:nvPr>
            <p:ph type="body" idx="1"/>
          </p:nvPr>
        </p:nvSpPr>
        <p:spPr>
          <a:xfrm>
            <a:off x="508000" y="1620442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54000" lvl="0" indent="-2540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500" b="0" i="0" u="none" strike="noStrike">
                <a:latin typeface="Arial"/>
                <a:ea typeface="Arial"/>
                <a:cs typeface="Arial"/>
                <a:sym typeface="Arial"/>
              </a:rPr>
              <a:t>Identified 28 sequence features</a:t>
            </a:r>
            <a:endParaRPr/>
          </a:p>
          <a:p>
            <a:pPr marL="254000" lvl="0" indent="-260350" algn="l" rtl="0"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en" sz="1400" b="0" i="0" u="none" strike="noStrike">
                <a:latin typeface="Arial"/>
                <a:ea typeface="Arial"/>
                <a:cs typeface="Arial"/>
                <a:sym typeface="Arial"/>
              </a:rPr>
              <a:t>Most features are located within the spacer region</a:t>
            </a:r>
            <a:endParaRPr/>
          </a:p>
          <a:p>
            <a:pPr marL="254000" lvl="0" indent="-260350" algn="l" rtl="0"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en" sz="1400" b="0" i="0" u="none" strike="noStrike">
                <a:latin typeface="Arial"/>
                <a:ea typeface="Arial"/>
                <a:cs typeface="Arial"/>
                <a:sym typeface="Arial"/>
              </a:rPr>
              <a:t>Gs are strongly preferred at the -1 and the -2 positions to the PAM in CAS9</a:t>
            </a:r>
            <a:endParaRPr/>
          </a:p>
          <a:p>
            <a:pPr marL="254000" lvl="0" indent="-260350" algn="l" rtl="0"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en" sz="1400" b="0" i="0" u="none" strike="noStrike">
                <a:latin typeface="Arial"/>
                <a:ea typeface="Arial"/>
                <a:cs typeface="Arial"/>
                <a:sym typeface="Arial"/>
              </a:rPr>
              <a:t>Ts are disfavored at the four positions closest to the PAM</a:t>
            </a:r>
            <a:endParaRPr/>
          </a:p>
          <a:p>
            <a:pPr marL="254000" lvl="0" indent="-260350" algn="l" rtl="0"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en" sz="1400" b="0" i="0" u="none" strike="noStrike">
                <a:latin typeface="Arial"/>
                <a:ea typeface="Arial"/>
                <a:cs typeface="Arial"/>
                <a:sym typeface="Arial"/>
              </a:rPr>
              <a:t>the nucleotides downstream of the PAM contribute to sgRNA efficiency,</a:t>
            </a:r>
            <a:endParaRPr/>
          </a:p>
          <a:p>
            <a:pPr marL="254000" lvl="0" indent="-260350" algn="l" rtl="0"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en" sz="1400" b="0" i="0" u="none" strike="noStrike">
                <a:latin typeface="Arial"/>
                <a:ea typeface="Arial"/>
                <a:cs typeface="Arial"/>
                <a:sym typeface="Arial"/>
              </a:rPr>
              <a:t>whereas the sequences upstream of the spacer have no significant effect</a:t>
            </a:r>
            <a:endParaRPr/>
          </a:p>
          <a:p>
            <a:pPr marL="254000" lvl="0" indent="-190500" algn="l" rtl="0"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" sz="2400" b="0">
                <a:solidFill>
                  <a:schemeClr val="dk1"/>
                </a:solidFill>
              </a:rPr>
              <a:t>Extracted Features</a:t>
            </a:r>
            <a:endParaRPr sz="2400" b="0">
              <a:solidFill>
                <a:schemeClr val="dk1"/>
              </a:solidFill>
            </a:endParaRPr>
          </a:p>
        </p:txBody>
      </p:sp>
      <p:sp>
        <p:nvSpPr>
          <p:cNvPr id="279" name="Google Shape;279;p42"/>
          <p:cNvSpPr txBox="1">
            <a:spLocks noGrp="1"/>
          </p:cNvSpPr>
          <p:nvPr>
            <p:ph type="subTitle" idx="1"/>
          </p:nvPr>
        </p:nvSpPr>
        <p:spPr>
          <a:xfrm>
            <a:off x="729625" y="2420475"/>
            <a:ext cx="7688100" cy="15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0" u="none" strike="noStrike"/>
              <a:t>Cs are preferred at the -3 position in CAS9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i="0" u="none" strike="noStrike"/>
              <a:t>As are preferred from position -5 to -12.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i="0" u="none" strike="noStrike"/>
              <a:t>Gs are preferred at positions -14 to -17.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3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</a:pPr>
            <a:r>
              <a:rPr lang="en" sz="2400" i="0" u="none" strike="noStrike">
                <a:solidFill>
                  <a:schemeClr val="accent3"/>
                </a:solidFill>
              </a:rPr>
              <a:t>Off-target mismatch score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285" name="Google Shape;285;p43"/>
          <p:cNvSpPr txBox="1">
            <a:spLocks noGrp="1"/>
          </p:cNvSpPr>
          <p:nvPr>
            <p:ph type="body" idx="1"/>
          </p:nvPr>
        </p:nvSpPr>
        <p:spPr>
          <a:xfrm>
            <a:off x="827484" y="3921919"/>
            <a:ext cx="67101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54000" lvl="0" indent="-2603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400" i="0" u="none" strike="noStrike"/>
              <a:t>where </a:t>
            </a:r>
            <a:r>
              <a:rPr lang="en" sz="1400" b="0" i="0" u="none" strike="noStrike">
                <a:latin typeface="Arial"/>
                <a:ea typeface="Arial"/>
                <a:cs typeface="Arial"/>
                <a:sym typeface="Arial"/>
              </a:rPr>
              <a:t>pos </a:t>
            </a:r>
            <a:r>
              <a:rPr lang="en" sz="1400" b="0" i="0" u="none" strike="noStrike"/>
              <a:t>is the position of each mismatch, counted from the 5’ end. The base of the power expression was determined empirically</a:t>
            </a:r>
            <a:endParaRPr/>
          </a:p>
        </p:txBody>
      </p:sp>
      <p:pic>
        <p:nvPicPr>
          <p:cNvPr id="286" name="Google Shape;286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3394" y="1521352"/>
            <a:ext cx="5222810" cy="1614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9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</a:pPr>
            <a:r>
              <a:rPr lang="en" sz="2400" b="0" i="0" u="none" strike="noStrike">
                <a:solidFill>
                  <a:schemeClr val="dk1"/>
                </a:solidFill>
              </a:rPr>
              <a:t>Assignment of closest gene to off-target sites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92" name="Google Shape;292;p44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54000" lvl="0" indent="-19050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 b="0" i="0" u="none" strike="noStrike"/>
              <a:t>Only exons closer than 100kb to the predicted off-target sites are assigned, otherwise “NA” is given as output. If target site and exon coordinates overlap, the distance is assigned to 0.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en"/>
              <a:t>CAS9 (protein) + GUIDE RNA (sgRNA or gRNA)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250" y="173575"/>
            <a:ext cx="7005667" cy="39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</a:pPr>
            <a:r>
              <a:rPr lang="en" sz="2400" i="0" u="none" strike="noStrike">
                <a:solidFill>
                  <a:schemeClr val="dk1"/>
                </a:solidFill>
              </a:rPr>
              <a:t>sgRNA target site score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98" name="Google Shape;298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274" y="1964446"/>
            <a:ext cx="7551547" cy="1214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>
            <a:spLocks noGrp="1"/>
          </p:cNvSpPr>
          <p:nvPr>
            <p:ph type="title"/>
          </p:nvPr>
        </p:nvSpPr>
        <p:spPr>
          <a:xfrm>
            <a:off x="473925" y="3086125"/>
            <a:ext cx="7021200" cy="11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"/>
              <a:t>Deep Learning and Crisper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7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">
                <a:solidFill>
                  <a:schemeClr val="dk1"/>
                </a:solidFill>
              </a:rPr>
              <a:t>DNA Sequence as an image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09" name="Google Shape;309;p4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219903" y="971225"/>
            <a:ext cx="2704200" cy="399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8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">
                <a:solidFill>
                  <a:schemeClr val="accent3"/>
                </a:solidFill>
              </a:rPr>
              <a:t>CNN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315" name="Google Shape;315;p4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88908" y="955803"/>
            <a:ext cx="6502800" cy="323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9"/>
          <p:cNvSpPr txBox="1">
            <a:spLocks noGrp="1"/>
          </p:cNvSpPr>
          <p:nvPr>
            <p:ph type="title"/>
          </p:nvPr>
        </p:nvSpPr>
        <p:spPr>
          <a:xfrm>
            <a:off x="5852250" y="459150"/>
            <a:ext cx="1960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">
                <a:solidFill>
                  <a:schemeClr val="accent3"/>
                </a:solidFill>
              </a:rPr>
              <a:t>DL vs ML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321" name="Google Shape;321;p4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832400" y="1192850"/>
            <a:ext cx="3999900" cy="33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311700" y="1192850"/>
            <a:ext cx="3999900" cy="33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9"/>
          <p:cNvSpPr txBox="1"/>
          <p:nvPr/>
        </p:nvSpPr>
        <p:spPr>
          <a:xfrm>
            <a:off x="311700" y="84650"/>
            <a:ext cx="4479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DL vs Famous off-target methods</a:t>
            </a:r>
            <a:endParaRPr sz="3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0"/>
          <p:cNvSpPr txBox="1">
            <a:spLocks noGrp="1"/>
          </p:cNvSpPr>
          <p:nvPr>
            <p:ph type="title"/>
          </p:nvPr>
        </p:nvSpPr>
        <p:spPr>
          <a:xfrm>
            <a:off x="487950" y="1298500"/>
            <a:ext cx="3300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DeepCRISPR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9" name="Google Shape;329;p50"/>
          <p:cNvSpPr txBox="1">
            <a:spLocks noGrp="1"/>
          </p:cNvSpPr>
          <p:nvPr>
            <p:ph type="subTitle" idx="1"/>
          </p:nvPr>
        </p:nvSpPr>
        <p:spPr>
          <a:xfrm>
            <a:off x="0" y="1956550"/>
            <a:ext cx="44307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 a paper named DeepCRISPR, the authors were convinced that good predictions can be made only by sgRNAs themselves.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 DCDNN-based autoencoder was made by 0.68 billion samples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Then the extracted features were used in deep models for prediction of efficiency score and classification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They yield good result with only sgRNA sequence and beat state-of-the-art by adding epigenetic information</a:t>
            </a:r>
            <a:endParaRPr/>
          </a:p>
        </p:txBody>
      </p:sp>
      <p:pic>
        <p:nvPicPr>
          <p:cNvPr id="330" name="Google Shape;33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650150"/>
            <a:ext cx="4572001" cy="3843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1"/>
          <p:cNvSpPr txBox="1">
            <a:spLocks noGrp="1"/>
          </p:cNvSpPr>
          <p:nvPr>
            <p:ph type="title"/>
          </p:nvPr>
        </p:nvSpPr>
        <p:spPr>
          <a:xfrm>
            <a:off x="507575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</a:rPr>
              <a:t>Latent Profile Analysis and Ensemble</a:t>
            </a:r>
            <a:endParaRPr sz="2200" dirty="0">
              <a:solidFill>
                <a:schemeClr val="dk1"/>
              </a:solidFill>
            </a:endParaRPr>
          </a:p>
        </p:txBody>
      </p:sp>
      <p:pic>
        <p:nvPicPr>
          <p:cNvPr id="341" name="Google Shape;34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2775" y="448950"/>
            <a:ext cx="4330850" cy="424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Attention-based Models</a:t>
            </a:r>
            <a:endParaRPr sz="2400">
              <a:solidFill>
                <a:schemeClr val="accent3"/>
              </a:solidFill>
            </a:endParaRPr>
          </a:p>
        </p:txBody>
      </p:sp>
      <p:pic>
        <p:nvPicPr>
          <p:cNvPr id="347" name="Google Shape;34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5275" y="91875"/>
            <a:ext cx="354650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175" y="1318650"/>
            <a:ext cx="5993650" cy="3603624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>
                <a:solidFill>
                  <a:schemeClr val="dk1"/>
                </a:solidFill>
              </a:rPr>
              <a:t>Our Method</a:t>
            </a:r>
            <a:endParaRPr sz="244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>
            <a:spLocks noGrp="1"/>
          </p:cNvSpPr>
          <p:nvPr>
            <p:ph type="title"/>
          </p:nvPr>
        </p:nvSpPr>
        <p:spPr>
          <a:xfrm>
            <a:off x="416124" y="10531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does CRISPR Functions?</a:t>
            </a: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5"/>
          <p:cNvSpPr txBox="1">
            <a:spLocks noGrp="1"/>
          </p:cNvSpPr>
          <p:nvPr>
            <p:ph type="title"/>
          </p:nvPr>
        </p:nvSpPr>
        <p:spPr>
          <a:xfrm>
            <a:off x="668950" y="798025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Trebuchet MS"/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6"/>
          <p:cNvSpPr txBox="1">
            <a:spLocks noGrp="1"/>
          </p:cNvSpPr>
          <p:nvPr>
            <p:ph type="body" idx="2"/>
          </p:nvPr>
        </p:nvSpPr>
        <p:spPr>
          <a:xfrm>
            <a:off x="3490100" y="1352625"/>
            <a:ext cx="50586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</a:rPr>
              <a:t>Data Gathering</a:t>
            </a:r>
            <a:endParaRPr sz="16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gathered 5 methods with similar input and outputs for knockout with a NGG PAM.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Gathered 43GB of data (sgRNA for 2705 seq and their off-targets )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All the sequences are from Homo Sapiens hg38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400" b="0"/>
              <a:t>We made table with score and rankings similar to this</a:t>
            </a:r>
            <a:endParaRPr sz="14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9" name="Google Shape;36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900" y="2691725"/>
            <a:ext cx="7056275" cy="211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4300" y="1805075"/>
            <a:ext cx="3459699" cy="199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4300" y="-38100"/>
            <a:ext cx="3459699" cy="188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3450" y="3642725"/>
            <a:ext cx="3461391" cy="18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8"/>
          <p:cNvSpPr txBox="1"/>
          <p:nvPr/>
        </p:nvSpPr>
        <p:spPr>
          <a:xfrm>
            <a:off x="472575" y="1357875"/>
            <a:ext cx="48387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rebuchet MS"/>
              <a:buChar char="●"/>
            </a:pPr>
            <a:r>
              <a:rPr lang="en" sz="16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This are some of the results respective to a threshold respective to KO_reporter_assay</a:t>
            </a:r>
            <a:endParaRPr sz="160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rebuchet MS"/>
              <a:buChar char="●"/>
            </a:pPr>
            <a:r>
              <a:rPr lang="en" sz="16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Several ensemble learning methods and Latent class analysis was used to mix the models but no good results was achieved.</a:t>
            </a:r>
            <a:endParaRPr sz="160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rebuchet MS"/>
              <a:buChar char="●"/>
            </a:pPr>
            <a:r>
              <a:rPr lang="en" sz="16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We concluded that this was the result of methods having vastly different opinion on some points and concluded that mixture of models will not yield better results</a:t>
            </a:r>
            <a:endParaRPr sz="1600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9"/>
          <p:cNvSpPr txBox="1">
            <a:spLocks noGrp="1"/>
          </p:cNvSpPr>
          <p:nvPr>
            <p:ph type="subTitle" idx="1"/>
          </p:nvPr>
        </p:nvSpPr>
        <p:spPr>
          <a:xfrm>
            <a:off x="0" y="2032125"/>
            <a:ext cx="4503600" cy="24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457200" lvl="0" indent="-33238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334" dirty="0"/>
              <a:t>Our Idea was to replace the encoder with attention mask</a:t>
            </a:r>
            <a:endParaRPr sz="2334" dirty="0"/>
          </a:p>
          <a:p>
            <a:pPr marL="457200" lvl="0" indent="-33238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334" dirty="0"/>
              <a:t>We gathered around 1 million unlabeled sgRNAs</a:t>
            </a:r>
            <a:endParaRPr sz="2334" dirty="0"/>
          </a:p>
          <a:p>
            <a:pPr marL="457200" lvl="0" indent="-33238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334" dirty="0"/>
              <a:t>And Used the labeled sgRNAs from DeepCRISPR (3 cell line’s sgRNAs)</a:t>
            </a:r>
            <a:endParaRPr sz="2334" dirty="0"/>
          </a:p>
          <a:p>
            <a:pPr marL="457200" lvl="0" indent="-33238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334" dirty="0"/>
              <a:t>We used a couple of a model name DNAbert as pretrain model</a:t>
            </a:r>
            <a:endParaRPr sz="2334" dirty="0"/>
          </a:p>
          <a:p>
            <a:pPr marL="457200" lvl="0" indent="-33238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334" dirty="0"/>
              <a:t>And pretrained a couple of Attention models ourselves(Bert, Robertabert, etc)</a:t>
            </a:r>
            <a:endParaRPr sz="2334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383" name="Google Shape;383;p59"/>
          <p:cNvPicPr preferRelativeResize="0"/>
          <p:nvPr/>
        </p:nvPicPr>
        <p:blipFill rotWithShape="1">
          <a:blip r:embed="rId3">
            <a:alphaModFix/>
          </a:blip>
          <a:srcRect b="49622"/>
          <a:stretch/>
        </p:blipFill>
        <p:spPr>
          <a:xfrm>
            <a:off x="4503575" y="2857100"/>
            <a:ext cx="2379225" cy="21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3575" y="0"/>
            <a:ext cx="4724400" cy="96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3570" y="957250"/>
            <a:ext cx="4724400" cy="1899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9"/>
          <p:cNvPicPr preferRelativeResize="0"/>
          <p:nvPr/>
        </p:nvPicPr>
        <p:blipFill rotWithShape="1">
          <a:blip r:embed="rId3">
            <a:alphaModFix/>
          </a:blip>
          <a:srcRect t="50377"/>
          <a:stretch/>
        </p:blipFill>
        <p:spPr>
          <a:xfrm>
            <a:off x="6802875" y="2857100"/>
            <a:ext cx="2379225" cy="21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9"/>
          <p:cNvSpPr txBox="1"/>
          <p:nvPr/>
        </p:nvSpPr>
        <p:spPr>
          <a:xfrm>
            <a:off x="356350" y="1351425"/>
            <a:ext cx="3000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Attention-based</a:t>
            </a:r>
            <a:endParaRPr sz="2600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Method</a:t>
            </a:r>
            <a:endParaRPr/>
          </a:p>
        </p:txBody>
      </p:sp>
      <p:pic>
        <p:nvPicPr>
          <p:cNvPr id="400" name="Google Shape;40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383" y="0"/>
            <a:ext cx="314833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0"/>
          <p:cNvSpPr txBox="1"/>
          <p:nvPr/>
        </p:nvSpPr>
        <p:spPr>
          <a:xfrm>
            <a:off x="4671100" y="376875"/>
            <a:ext cx="43527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Problems</a:t>
            </a:r>
            <a:endParaRPr sz="3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93" name="Google Shape;393;p60"/>
          <p:cNvSpPr txBox="1"/>
          <p:nvPr/>
        </p:nvSpPr>
        <p:spPr>
          <a:xfrm>
            <a:off x="4769200" y="1567350"/>
            <a:ext cx="4352700" cy="1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15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ld Standard TT"/>
              <a:buChar char="•"/>
            </a:pPr>
            <a:r>
              <a:rPr lang="en" sz="16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Unlabeled sgRNAs have noise or maybe not enough (all possible sgrna 4^21)</a:t>
            </a:r>
            <a:endParaRPr sz="16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215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ld Standard TT"/>
              <a:buChar char="•"/>
            </a:pPr>
            <a:r>
              <a:rPr lang="en" sz="16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Labeled sgRNAs have noise</a:t>
            </a:r>
            <a:endParaRPr sz="16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215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ld Standard TT"/>
              <a:buChar char="•"/>
            </a:pPr>
            <a:r>
              <a:rPr lang="en" sz="16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sgRNAs are small sequences so not much attention mask is learned</a:t>
            </a:r>
            <a:endParaRPr sz="16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215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ld Standard TT"/>
              <a:buChar char="•"/>
            </a:pPr>
            <a:r>
              <a:rPr lang="en" sz="16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Adding other features is not possible</a:t>
            </a:r>
            <a:endParaRPr sz="16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394" name="Google Shape;394;p60"/>
          <p:cNvPicPr preferRelativeResize="0"/>
          <p:nvPr/>
        </p:nvPicPr>
        <p:blipFill rotWithShape="1">
          <a:blip r:embed="rId3">
            <a:alphaModFix/>
          </a:blip>
          <a:srcRect l="1671" t="1497"/>
          <a:stretch/>
        </p:blipFill>
        <p:spPr>
          <a:xfrm>
            <a:off x="221875" y="1181775"/>
            <a:ext cx="3958325" cy="277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2"/>
          <p:cNvSpPr txBox="1"/>
          <p:nvPr/>
        </p:nvSpPr>
        <p:spPr>
          <a:xfrm>
            <a:off x="1308538" y="386255"/>
            <a:ext cx="56994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Discussion</a:t>
            </a:r>
            <a:endParaRPr sz="24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6" name="Google Shape;406;p62"/>
          <p:cNvSpPr txBox="1"/>
          <p:nvPr/>
        </p:nvSpPr>
        <p:spPr>
          <a:xfrm>
            <a:off x="646386" y="1182414"/>
            <a:ext cx="7047300" cy="2562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15900" marR="0" lvl="0" indent="-2413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•"/>
            </a:pPr>
            <a:r>
              <a:rPr lang="en-US" sz="18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Define our own efficient and inefficient sgRNA</a:t>
            </a:r>
          </a:p>
          <a:p>
            <a:pPr marL="215900" marR="0" lvl="0" indent="-2413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•"/>
            </a:pPr>
            <a:r>
              <a:rPr lang="en-US" sz="18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Directly use features with Our Method</a:t>
            </a:r>
            <a:endParaRPr lang="en" sz="18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215900" marR="0" lvl="0" indent="-2413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•"/>
            </a:pPr>
            <a:r>
              <a:rPr lang="en" sz="18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Maybe seeing the unlabeled data as an image can help reduce noise</a:t>
            </a:r>
            <a:endParaRPr sz="18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215900" marR="0" lvl="0" indent="-2413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•"/>
            </a:pPr>
            <a:r>
              <a:rPr lang="en" sz="18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Nosie label reductions techniques. Require unlabeled sgRNAs without noise</a:t>
            </a:r>
            <a:endParaRPr sz="18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215900" marR="0" lvl="0" indent="-2413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•"/>
            </a:pPr>
            <a:r>
              <a:rPr lang="en" sz="18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Extending the sequence by techniques similar to DNAbert (meaningful repetition of the seq)</a:t>
            </a:r>
            <a:endParaRPr sz="18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215900" marR="0" lvl="0" indent="-2413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•"/>
            </a:pPr>
            <a:r>
              <a:rPr lang="en" sz="18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Finding better datasets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3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Listening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CRISPR Edits the DNA</a:t>
            </a:r>
            <a:endParaRPr sz="1600"/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7175" y="241300"/>
            <a:ext cx="6150984" cy="39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475" y="1148500"/>
            <a:ext cx="7071076" cy="246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4075" y="189100"/>
            <a:ext cx="3842949" cy="476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 txBox="1">
            <a:spLocks noGrp="1"/>
          </p:cNvSpPr>
          <p:nvPr>
            <p:ph type="body" idx="2"/>
          </p:nvPr>
        </p:nvSpPr>
        <p:spPr>
          <a:xfrm>
            <a:off x="239875" y="1227650"/>
            <a:ext cx="3843000" cy="39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3"/>
                </a:solidFill>
              </a:rPr>
              <a:t>NHEJ</a:t>
            </a:r>
            <a:endParaRPr sz="2000" b="1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2"/>
                </a:solidFill>
              </a:rPr>
              <a:t>Efficient but error-prone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2"/>
                </a:solidFill>
              </a:rPr>
              <a:t>Usual method used for repairing DNA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But after repair probably two different thus remove it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</a:rPr>
              <a:t>HDR</a:t>
            </a:r>
            <a:endParaRPr sz="2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Efficiency of HDR relates to the DISTANCE and the MUTATION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Don’t give exact PAM for a repair will increase efficiency 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body" idx="1"/>
          </p:nvPr>
        </p:nvSpPr>
        <p:spPr>
          <a:xfrm>
            <a:off x="163550" y="4106725"/>
            <a:ext cx="8520600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Temporary disabling the bond between the backbones of a DNA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Different variants have been engineered (dcas9, snipercas9, etc)</a:t>
            </a:r>
            <a:endParaRPr sz="1600"/>
          </a:p>
        </p:txBody>
      </p:sp>
      <p:sp>
        <p:nvSpPr>
          <p:cNvPr id="130" name="Google Shape;130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CAS9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3750" y="1062074"/>
            <a:ext cx="4010399" cy="301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gRNA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37" name="Google Shape;137;p20"/>
          <p:cNvSpPr txBox="1">
            <a:spLocks noGrp="1"/>
          </p:cNvSpPr>
          <p:nvPr>
            <p:ph type="body" idx="1"/>
          </p:nvPr>
        </p:nvSpPr>
        <p:spPr>
          <a:xfrm>
            <a:off x="227000" y="4064375"/>
            <a:ext cx="8520600" cy="6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SCAFFOLDING (binds to cas9) + SPACER (binds to PAM) + PAM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050" y="-596500"/>
            <a:ext cx="6138950" cy="613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1988</Words>
  <Application>Microsoft Office PowerPoint</Application>
  <PresentationFormat>On-screen Show (16:9)</PresentationFormat>
  <Paragraphs>200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Trebuchet MS</vt:lpstr>
      <vt:lpstr>Old Standard TT</vt:lpstr>
      <vt:lpstr>Raleway</vt:lpstr>
      <vt:lpstr>Lato</vt:lpstr>
      <vt:lpstr>Arial</vt:lpstr>
      <vt:lpstr>Streamline</vt:lpstr>
      <vt:lpstr>CRISPR</vt:lpstr>
      <vt:lpstr>What is Clustered Regularly Interspaced Short Palindromic Repeats?</vt:lpstr>
      <vt:lpstr>PowerPoint Presentation</vt:lpstr>
      <vt:lpstr>How does CRISPR Functions?</vt:lpstr>
      <vt:lpstr>PowerPoint Presentation</vt:lpstr>
      <vt:lpstr>PowerPoint Presentation</vt:lpstr>
      <vt:lpstr>PowerPoint Presentation</vt:lpstr>
      <vt:lpstr>CAS9</vt:lpstr>
      <vt:lpstr>gRNA</vt:lpstr>
      <vt:lpstr>How Can We Make CRIPSR?</vt:lpstr>
      <vt:lpstr>PowerPoint Presentation</vt:lpstr>
      <vt:lpstr>Efficiency                               Specificity </vt:lpstr>
      <vt:lpstr>Related Works</vt:lpstr>
      <vt:lpstr>Inputs: GeneID, Sequence with Coordinates  On-Target Scoring: Doench et al. 2014-2016; Chari et al. 2015; Xu et al. 2015; Moreno-Mateos et al. 2015; G20</vt:lpstr>
      <vt:lpstr>Ranking </vt:lpstr>
      <vt:lpstr>CCTop</vt:lpstr>
      <vt:lpstr>Sequence determinants of improved CRISPR sgRNA design</vt:lpstr>
      <vt:lpstr>Gene Categories</vt:lpstr>
      <vt:lpstr>Gene Categories</vt:lpstr>
      <vt:lpstr>Sequence features</vt:lpstr>
      <vt:lpstr>Sequence features</vt:lpstr>
      <vt:lpstr>Reproducible Features</vt:lpstr>
      <vt:lpstr>Pre-processing</vt:lpstr>
      <vt:lpstr>The Elastic-Net model</vt:lpstr>
      <vt:lpstr>The Elastic-Net model</vt:lpstr>
      <vt:lpstr>Extracted Features</vt:lpstr>
      <vt:lpstr>Extracted Features</vt:lpstr>
      <vt:lpstr>Off-target mismatch score</vt:lpstr>
      <vt:lpstr>Assignment of closest gene to off-target sites</vt:lpstr>
      <vt:lpstr>sgRNA target site score</vt:lpstr>
      <vt:lpstr>Deep Learning and Crisper</vt:lpstr>
      <vt:lpstr>DNA Sequence as an image</vt:lpstr>
      <vt:lpstr>CNN</vt:lpstr>
      <vt:lpstr>DL vs ML</vt:lpstr>
      <vt:lpstr>DeepCRISPR</vt:lpstr>
      <vt:lpstr>Methods</vt:lpstr>
      <vt:lpstr>Latent Profile Analysis and Ensemble</vt:lpstr>
      <vt:lpstr>Attention-based Models</vt:lpstr>
      <vt:lpstr>Our Method</vt:lpstr>
      <vt:lpstr>Results</vt:lpstr>
      <vt:lpstr>PowerPoint Presentation</vt:lpstr>
      <vt:lpstr>Data  We made table with score and rankings similar to this  </vt:lpstr>
      <vt:lpstr>PowerPoint Presentation</vt:lpstr>
      <vt:lpstr>PowerPoint Presentation</vt:lpstr>
      <vt:lpstr>Our Method</vt:lpstr>
      <vt:lpstr>PowerPoint Presentation</vt:lpstr>
      <vt:lpstr>PowerPoint Presentation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CRISPR</dc:title>
  <cp:lastModifiedBy>Mohammad Rostami</cp:lastModifiedBy>
  <cp:revision>2</cp:revision>
  <dcterms:modified xsi:type="dcterms:W3CDTF">2022-03-16T07:40:59Z</dcterms:modified>
</cp:coreProperties>
</file>